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8" r:id="rId3"/>
    <p:sldId id="271" r:id="rId4"/>
    <p:sldId id="270" r:id="rId5"/>
    <p:sldId id="272" r:id="rId6"/>
    <p:sldId id="269" r:id="rId7"/>
    <p:sldId id="258" r:id="rId8"/>
    <p:sldId id="259" r:id="rId9"/>
    <p:sldId id="273" r:id="rId10"/>
    <p:sldId id="257" r:id="rId11"/>
    <p:sldId id="274" r:id="rId12"/>
    <p:sldId id="261" r:id="rId13"/>
    <p:sldId id="263" r:id="rId14"/>
    <p:sldId id="264" r:id="rId15"/>
    <p:sldId id="265" r:id="rId16"/>
    <p:sldId id="275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2906" autoAdjust="0"/>
  </p:normalViewPr>
  <p:slideViewPr>
    <p:cSldViewPr snapToGrid="0">
      <p:cViewPr varScale="1">
        <p:scale>
          <a:sx n="47" d="100"/>
          <a:sy n="47" d="100"/>
        </p:scale>
        <p:origin x="134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8CF74C-910F-4F1D-B061-47E63F04D08F}" type="datetimeFigureOut">
              <a:rPr lang="en-PH" smtClean="0"/>
              <a:t>08/07/2020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4252D-4484-4542-97CC-5B1A6A29353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428598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much? </a:t>
            </a:r>
          </a:p>
          <a:p>
            <a:pPr marL="228600" indent="-228600">
              <a:buAutoNum type="arabicParenBoth"/>
            </a:pPr>
            <a:r>
              <a:rPr lang="en-US" dirty="0" smtClean="0"/>
              <a:t>A lot! For reference PhP257</a:t>
            </a:r>
          </a:p>
          <a:p>
            <a:pPr marL="228600" indent="-228600">
              <a:buAutoNum type="arabicParenBoth"/>
            </a:pPr>
            <a:r>
              <a:rPr lang="en-US" dirty="0" smtClean="0"/>
              <a:t>More generous</a:t>
            </a:r>
            <a:r>
              <a:rPr lang="en-US" baseline="0" dirty="0" smtClean="0"/>
              <a:t> offer, greater expenditure</a:t>
            </a:r>
          </a:p>
          <a:p>
            <a:pPr marL="228600" indent="-228600">
              <a:buAutoNum type="arabicParenBoth"/>
            </a:pPr>
            <a:r>
              <a:rPr lang="en-US" baseline="0" dirty="0" smtClean="0"/>
              <a:t>Demographic change has substantial impact</a:t>
            </a:r>
          </a:p>
          <a:p>
            <a:pPr marL="228600" indent="-228600">
              <a:buAutoNum type="arabicParenBoth"/>
            </a:pPr>
            <a:r>
              <a:rPr lang="en-US" baseline="0" dirty="0" smtClean="0"/>
              <a:t>But faster ageing does not necessarily lead to greater burden</a:t>
            </a:r>
          </a:p>
          <a:p>
            <a:pPr marL="228600" indent="-228600">
              <a:buAutoNum type="arabicParenBoth"/>
            </a:pPr>
            <a:r>
              <a:rPr lang="en-US" baseline="0" dirty="0" smtClean="0"/>
              <a:t>WHO thresholds are good approximation but wide divergence for more advanced ageing</a:t>
            </a:r>
          </a:p>
          <a:p>
            <a:pPr marL="228600" indent="-228600">
              <a:buAutoNum type="arabicParenBoth"/>
            </a:pPr>
            <a:r>
              <a:rPr lang="en-US" baseline="0" dirty="0" smtClean="0"/>
              <a:t>Observations hold even with </a:t>
            </a:r>
            <a:r>
              <a:rPr lang="en-US" baseline="0" smtClean="0"/>
              <a:t>longevity correction</a:t>
            </a:r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4252D-4484-4542-97CC-5B1A6A29353C}" type="slidenum">
              <a:rPr lang="en-PH" smtClean="0"/>
              <a:t>15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719697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476C-F288-4EB5-A2BF-B905073E1E80}" type="datetimeFigureOut">
              <a:rPr lang="en-PH" smtClean="0"/>
              <a:t>08/07/2020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C6D0-F8C5-4A3D-BC3C-457F5ED5DDD4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708434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476C-F288-4EB5-A2BF-B905073E1E80}" type="datetimeFigureOut">
              <a:rPr lang="en-PH" smtClean="0"/>
              <a:t>08/07/2020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C6D0-F8C5-4A3D-BC3C-457F5ED5DDD4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405554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476C-F288-4EB5-A2BF-B905073E1E80}" type="datetimeFigureOut">
              <a:rPr lang="en-PH" smtClean="0"/>
              <a:t>08/07/2020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C6D0-F8C5-4A3D-BC3C-457F5ED5DDD4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055148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476C-F288-4EB5-A2BF-B905073E1E80}" type="datetimeFigureOut">
              <a:rPr lang="en-PH" smtClean="0"/>
              <a:t>08/07/2020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C6D0-F8C5-4A3D-BC3C-457F5ED5DDD4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484275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476C-F288-4EB5-A2BF-B905073E1E80}" type="datetimeFigureOut">
              <a:rPr lang="en-PH" smtClean="0"/>
              <a:t>08/07/2020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C6D0-F8C5-4A3D-BC3C-457F5ED5DDD4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521043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476C-F288-4EB5-A2BF-B905073E1E80}" type="datetimeFigureOut">
              <a:rPr lang="en-PH" smtClean="0"/>
              <a:t>08/07/2020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C6D0-F8C5-4A3D-BC3C-457F5ED5DDD4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444294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476C-F288-4EB5-A2BF-B905073E1E80}" type="datetimeFigureOut">
              <a:rPr lang="en-PH" smtClean="0"/>
              <a:t>08/07/2020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C6D0-F8C5-4A3D-BC3C-457F5ED5DDD4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984749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476C-F288-4EB5-A2BF-B905073E1E80}" type="datetimeFigureOut">
              <a:rPr lang="en-PH" smtClean="0"/>
              <a:t>08/07/2020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C6D0-F8C5-4A3D-BC3C-457F5ED5DDD4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921923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476C-F288-4EB5-A2BF-B905073E1E80}" type="datetimeFigureOut">
              <a:rPr lang="en-PH" smtClean="0"/>
              <a:t>08/07/2020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C6D0-F8C5-4A3D-BC3C-457F5ED5DDD4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407507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476C-F288-4EB5-A2BF-B905073E1E80}" type="datetimeFigureOut">
              <a:rPr lang="en-PH" smtClean="0"/>
              <a:t>08/07/2020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C6D0-F8C5-4A3D-BC3C-457F5ED5DDD4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85134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476C-F288-4EB5-A2BF-B905073E1E80}" type="datetimeFigureOut">
              <a:rPr lang="en-PH" smtClean="0"/>
              <a:t>08/07/2020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C6D0-F8C5-4A3D-BC3C-457F5ED5DDD4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898232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5476C-F288-4EB5-A2BF-B905073E1E80}" type="datetimeFigureOut">
              <a:rPr lang="en-PH" smtClean="0"/>
              <a:t>08/07/2020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7C6D0-F8C5-4A3D-BC3C-457F5ED5DDD4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07035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Financing universal health care in an ageing Philippines</a:t>
            </a:r>
            <a:endParaRPr lang="en-P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kern="100" dirty="0" smtClean="0"/>
              <a:t>Michael R.M. Abrigo</a:t>
            </a:r>
          </a:p>
          <a:p>
            <a:r>
              <a:rPr lang="en-US" kern="100" dirty="0" smtClean="0"/>
              <a:t>Philippine Institute for Development Studies</a:t>
            </a:r>
            <a:endParaRPr lang="en-PH" kern="100" dirty="0"/>
          </a:p>
        </p:txBody>
      </p:sp>
    </p:spTree>
    <p:extLst>
      <p:ext uri="{BB962C8B-B14F-4D97-AF65-F5344CB8AC3E}">
        <p14:creationId xmlns:p14="http://schemas.microsoft.com/office/powerpoint/2010/main" val="1581836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drives aggregate health expenditure?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10555890" cy="457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02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NTA-based Simulation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Project the contribution of changes in demography, government participation, longevity and tax base on burden of financing UHC</a:t>
            </a:r>
          </a:p>
          <a:p>
            <a:r>
              <a:rPr lang="en-US" dirty="0" smtClean="0"/>
              <a:t>Some simplifications</a:t>
            </a:r>
          </a:p>
          <a:p>
            <a:pPr lvl="1"/>
            <a:r>
              <a:rPr lang="en-US" dirty="0" smtClean="0"/>
              <a:t>Fixed per capita age profiles</a:t>
            </a:r>
          </a:p>
          <a:p>
            <a:pPr lvl="1"/>
            <a:r>
              <a:rPr lang="en-US" dirty="0" smtClean="0"/>
              <a:t>Burden of disease remains the same</a:t>
            </a:r>
          </a:p>
          <a:p>
            <a:pPr lvl="1"/>
            <a:r>
              <a:rPr lang="en-US" dirty="0" smtClean="0"/>
              <a:t>No technology change</a:t>
            </a:r>
          </a:p>
          <a:p>
            <a:pPr lvl="1"/>
            <a:r>
              <a:rPr lang="en-US" dirty="0" smtClean="0"/>
              <a:t>No behavioral change  </a:t>
            </a:r>
          </a:p>
          <a:p>
            <a:pPr lvl="1"/>
            <a:r>
              <a:rPr lang="en-US" dirty="0" smtClean="0"/>
              <a:t>Essentially we are stuck with 2015 but with different people!</a:t>
            </a:r>
          </a:p>
          <a:p>
            <a:r>
              <a:rPr lang="en-US" dirty="0" smtClean="0"/>
              <a:t>Useful first cut</a:t>
            </a:r>
          </a:p>
          <a:p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440499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will population change?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4600" y="1825625"/>
            <a:ext cx="4379199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Two scenarios:</a:t>
            </a:r>
          </a:p>
          <a:p>
            <a:r>
              <a:rPr lang="en-US" dirty="0" smtClean="0"/>
              <a:t>Ageing</a:t>
            </a:r>
          </a:p>
          <a:p>
            <a:r>
              <a:rPr lang="en-US" i="1" dirty="0" smtClean="0"/>
              <a:t>Faster</a:t>
            </a:r>
            <a:r>
              <a:rPr lang="en-US" dirty="0" smtClean="0"/>
              <a:t> ageing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In both scenarios, ageing society by 2035, but less young and young adults by 2050 in low-fertility scenario</a:t>
            </a:r>
            <a:endParaRPr lang="en-P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1825625"/>
            <a:ext cx="6136400" cy="494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57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generous is government?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1688" y="1825625"/>
            <a:ext cx="4462112" cy="4351338"/>
          </a:xfrm>
        </p:spPr>
        <p:txBody>
          <a:bodyPr/>
          <a:lstStyle/>
          <a:p>
            <a:r>
              <a:rPr lang="en-US" dirty="0" smtClean="0"/>
              <a:t>Alternative public health consumption age profiles with (A) 100% SHI coverage, (B) plus 70/30 co-insurance for remaining OOP</a:t>
            </a:r>
          </a:p>
          <a:p>
            <a:endParaRPr lang="en-US" dirty="0"/>
          </a:p>
          <a:p>
            <a:r>
              <a:rPr lang="en-US" dirty="0" smtClean="0"/>
              <a:t>For reference: WHO thresholds at (C) 40PPP$, and (D) 200PPP$</a:t>
            </a:r>
            <a:endParaRPr lang="en-P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6304129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323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expenditure to change with longevity?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0747" y="1825625"/>
            <a:ext cx="3723052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Much of health expenditures are in last few years of life</a:t>
            </a:r>
            <a:endParaRPr lang="en-P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18000"/>
            <a:ext cx="6792547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823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How much will UHC cost? In PhP-B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25625"/>
            <a:ext cx="967544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276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will people need to pay? In %YL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Smaller tax rate with broader tax base even under faster ageing</a:t>
            </a:r>
          </a:p>
          <a:p>
            <a:r>
              <a:rPr lang="en-US" dirty="0" smtClean="0"/>
              <a:t>For reference: Capped at 5% of labor income under UHC Law</a:t>
            </a:r>
            <a:endParaRPr lang="en-P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488" y="2741312"/>
            <a:ext cx="10558312" cy="285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963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Takeaways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Population ageing has a direct and sizeable effect on government finances, which, in turn, affects households who finance government</a:t>
            </a:r>
          </a:p>
          <a:p>
            <a:r>
              <a:rPr lang="en-US" dirty="0" smtClean="0"/>
              <a:t>Faster transition into ageing society may not necessarily lead to greater and more abrupt health care financing burden</a:t>
            </a:r>
          </a:p>
          <a:p>
            <a:r>
              <a:rPr lang="en-US" dirty="0" smtClean="0"/>
              <a:t>Broadening the tax base to support government programs may decrease the burden on tax payers despite population ageing and even under generous government transfer regimes 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559756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Philippines is a young population but ageing soon</a:t>
            </a:r>
          </a:p>
          <a:p>
            <a:r>
              <a:rPr lang="en-US" dirty="0" smtClean="0"/>
              <a:t>Favorable economic conditions, including FDD, with fiscal reforms allowed government to allocate more resources to social services, including education and health</a:t>
            </a:r>
          </a:p>
          <a:p>
            <a:pPr lvl="1"/>
            <a:r>
              <a:rPr lang="en-US" dirty="0" smtClean="0"/>
              <a:t>Free tertiary education </a:t>
            </a:r>
            <a:endParaRPr lang="en-US" dirty="0"/>
          </a:p>
          <a:p>
            <a:pPr lvl="1"/>
            <a:r>
              <a:rPr lang="en-US" dirty="0" smtClean="0"/>
              <a:t>Universal health care</a:t>
            </a:r>
          </a:p>
          <a:p>
            <a:r>
              <a:rPr lang="en-US" dirty="0" smtClean="0"/>
              <a:t>While human capital investments are important to benefit from SDD, there may be a need to temper government’s distribution of entitlements based on at least two grounds: fiscal sustainability and generational equity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667894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 smtClean="0"/>
              <a:t>How will population ageing affect the resource requirement to finance universal health care in the Philippines?</a:t>
            </a:r>
            <a:endParaRPr lang="en-PH" sz="4000" dirty="0"/>
          </a:p>
        </p:txBody>
      </p:sp>
    </p:spTree>
    <p:extLst>
      <p:ext uri="{BB962C8B-B14F-4D97-AF65-F5344CB8AC3E}">
        <p14:creationId xmlns:p14="http://schemas.microsoft.com/office/powerpoint/2010/main" val="4038073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Takeaways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Population ageing has a direct and sizeable effect on government finances, which, in turn, affects households who finance government</a:t>
            </a:r>
          </a:p>
          <a:p>
            <a:r>
              <a:rPr lang="en-US" dirty="0" smtClean="0"/>
              <a:t>Faster transition into ageing society may not necessarily lead to greater and more abrupt health care financing burden</a:t>
            </a:r>
          </a:p>
          <a:p>
            <a:r>
              <a:rPr lang="en-US" dirty="0" smtClean="0"/>
              <a:t>Broadening the tax base to support government programs may decrease the burden on tax payers despite population ageing and even under generous government transfer regimes 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4237916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UHC Law in the Philippines (2019)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Guarantees “equitable access to quality and affordable health care”</a:t>
            </a:r>
          </a:p>
          <a:p>
            <a:r>
              <a:rPr lang="en-US" dirty="0" smtClean="0"/>
              <a:t>All Filipinos are automatically covered by the National Health Insurance Program (previously around 80% covered mainly through employment in formal sector and dependents of employed)</a:t>
            </a:r>
          </a:p>
          <a:p>
            <a:r>
              <a:rPr lang="en-US" dirty="0" smtClean="0"/>
              <a:t>Subsidies for non-contributing members financed through general appropriation mainly from sin taxes (tobacco, alcohol, gambling, etc.)</a:t>
            </a:r>
          </a:p>
          <a:p>
            <a:r>
              <a:rPr lang="en-US" dirty="0" smtClean="0"/>
              <a:t>Also provisions to improve health system: scholarship program, reorganization of health system, etc. 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815894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will benefit from UHC in the Philippines?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975"/>
          <a:stretch/>
        </p:blipFill>
        <p:spPr>
          <a:xfrm>
            <a:off x="270309" y="1825625"/>
            <a:ext cx="11794142" cy="410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45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health care financed?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200" y="1825625"/>
            <a:ext cx="51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Tendency for greater public participation (in-kind or SHI) with higher income groups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Philippines: Largely private OOP similar to many low/lower middle income countries</a:t>
            </a:r>
            <a:endParaRPr lang="en-P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29702"/>
            <a:ext cx="5400000" cy="528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893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1880" y="1825625"/>
            <a:ext cx="438192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How is health care financed? A lot of changes between 2000 and 2015 around the world.</a:t>
            </a:r>
            <a:endParaRPr lang="en-PH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386266"/>
            <a:ext cx="6133681" cy="634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28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9300" y="365125"/>
            <a:ext cx="4914499" cy="581183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Health care consumption by age and source of financing: Philippines, 1990-2015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Expanding government expenditures, but faster growth in private expenditures</a:t>
            </a:r>
            <a:endParaRPr lang="en-P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99493"/>
            <a:ext cx="5495223" cy="675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18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662</Words>
  <Application>Microsoft Office PowerPoint</Application>
  <PresentationFormat>Widescreen</PresentationFormat>
  <Paragraphs>69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Financing universal health care in an ageing Philippines</vt:lpstr>
      <vt:lpstr>Background</vt:lpstr>
      <vt:lpstr>PowerPoint Presentation</vt:lpstr>
      <vt:lpstr>Key Takeaways</vt:lpstr>
      <vt:lpstr>UHC Law in the Philippines (2019)</vt:lpstr>
      <vt:lpstr>Who will benefit from UHC in the Philippines?</vt:lpstr>
      <vt:lpstr>How is health care financed?</vt:lpstr>
      <vt:lpstr>PowerPoint Presentation</vt:lpstr>
      <vt:lpstr>PowerPoint Presentation</vt:lpstr>
      <vt:lpstr>What drives aggregate health expenditure?</vt:lpstr>
      <vt:lpstr>NTA-based Simulation</vt:lpstr>
      <vt:lpstr>How will population change?</vt:lpstr>
      <vt:lpstr>How generous is government?</vt:lpstr>
      <vt:lpstr>How is expenditure to change with longevity?</vt:lpstr>
      <vt:lpstr>Results: How much will UHC cost? In PhP-B</vt:lpstr>
      <vt:lpstr>How much will people need to pay? In %YL</vt:lpstr>
      <vt:lpstr>Key Takeaways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Financing universal health care in an ageing Philippines</dc:title>
  <dc:creator>LAPTOP</dc:creator>
  <cp:lastModifiedBy>LAPTOP</cp:lastModifiedBy>
  <cp:revision>8</cp:revision>
  <dcterms:created xsi:type="dcterms:W3CDTF">2020-08-06T19:58:44Z</dcterms:created>
  <dcterms:modified xsi:type="dcterms:W3CDTF">2020-08-06T21:11:29Z</dcterms:modified>
</cp:coreProperties>
</file>